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68" r:id="rId10"/>
    <p:sldId id="262" r:id="rId11"/>
    <p:sldId id="261" r:id="rId12"/>
    <p:sldId id="263" r:id="rId13"/>
    <p:sldId id="270" r:id="rId14"/>
    <p:sldId id="264" r:id="rId15"/>
    <p:sldId id="265" r:id="rId16"/>
    <p:sldId id="278" r:id="rId17"/>
    <p:sldId id="279" r:id="rId18"/>
    <p:sldId id="28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48CEA-E86E-40D7-A2DD-A20FC4762D3F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ED83-C8F5-4BBC-8A0E-091797DA3E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9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5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9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34C1-F30A-4790-8C82-A06DB7A7952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94BD-033A-4124-BF4D-AFE79A5A80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ropbox\Dropbox\LV%20O&#214;%20Sektion%20Modellflugsport\Artikel%2016%20Bewilligungen\&#220;bersicht%20Artikel%2016%20Bewilligungen%20O&#214;.xlsx" TargetMode="External"/><Relationship Id="rId2" Type="http://schemas.openxmlformats.org/officeDocument/2006/relationships/hyperlink" Target="file:///C:\Users\Admin\Dropbox\Dropbox\LV%20O&#214;%20Sektion%20Modellflugsport\2022\F&#246;rderungen\Zusammenstellung%202022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dellflugsport.at/flugbuch/index.php?signI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eroclub.at/de/sportverband/download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87485"/>
            <a:ext cx="7772400" cy="457200"/>
          </a:xfrm>
        </p:spPr>
        <p:txBody>
          <a:bodyPr anchor="t">
            <a:normAutofit fontScale="90000"/>
          </a:bodyPr>
          <a:lstStyle/>
          <a:p>
            <a:r>
              <a:rPr lang="de-DE" sz="2800" b="1" dirty="0"/>
              <a:t>Landessektionsversammlung 2022</a:t>
            </a:r>
            <a:endParaRPr lang="en-US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37560" y="5145105"/>
            <a:ext cx="2618509" cy="1152293"/>
          </a:xfrm>
        </p:spPr>
        <p:txBody>
          <a:bodyPr>
            <a:normAutofit/>
          </a:bodyPr>
          <a:lstStyle/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Landesverband Oberösterreich</a:t>
            </a:r>
          </a:p>
          <a:p>
            <a:pPr algn="ctr"/>
            <a:r>
              <a:rPr lang="de-DE" dirty="0"/>
              <a:t>Sektion Modellflugsport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25" y="4049225"/>
            <a:ext cx="3491345" cy="23229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34" y="4049225"/>
            <a:ext cx="3114132" cy="233495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487327" y="2324668"/>
            <a:ext cx="6318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Herzlich Willkommen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7200126" y="417487"/>
            <a:ext cx="1475740" cy="8216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8" y="4049226"/>
            <a:ext cx="1742359" cy="23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3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540881"/>
            <a:ext cx="7772400" cy="5054137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de-AT" sz="4500" u="sng" dirty="0">
                <a:ea typeface="Calibri" panose="020F0502020204030204" pitchFamily="34" charset="0"/>
                <a:cs typeface="Times New Roman" panose="02020603050405020304" pitchFamily="18" charset="0"/>
              </a:rPr>
              <a:t>Modellflugsport 2022/Spitzenergebnisse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F3K WM Teilnahme von Bernhard Flixeder und Harald Helm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F2D WM Teilnahme Rudolf Königshofer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F1A EM Teilnahme Helmut Fuss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STM F3A Müller Johann 5.Rang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STM F3A Schwaiger Andreas 6.Rang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ÖM RC-MS Bernhard Infanger 4.Rang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ÖM F2B Rudolf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Trogbacher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3.Rang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F3F Donaupokal Stefan Fraundorfer 4.Rang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F3F Nockalmpokal Stefan Fraundorfer 2.Rang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F3L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Xeispokal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Helm Harald 1.Rang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F3L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Xeispokal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Zeller Robert 4.Rang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F3K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Lackenkogel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Cup Bernhard Flixeder 2.Rang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7487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5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729046"/>
            <a:ext cx="7772400" cy="51289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e-AT" sz="4500" u="sng" dirty="0">
                <a:ea typeface="Calibri" panose="020F0502020204030204" pitchFamily="34" charset="0"/>
                <a:cs typeface="Times New Roman" panose="02020603050405020304" pitchFamily="18" charset="0"/>
              </a:rPr>
              <a:t>Modellflugsport 2022/Bewerbe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ÖM RC-E7 witterungsbedingt verschoben auf 22.+23.04.2023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IW F3C MFSU Neukirchen/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Enknach</a:t>
            </a:r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IW 51.Innviertler Wanderpokal F3A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IW 12.Hausruckpokal F5B und F5F Meggenhofen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4 NWI (Herzmostviertelcup F3K Weistrach,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Mostkrugfliegen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RC-E7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Treubach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, Semi-Scale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Treubach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, F3L-7.Kremstalpokal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Micheldorf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3 NW (RC-MS Weichstetten, RC-SF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Lohnsburg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, F3K Neuhofen)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7 LM (RC-MS, RC-SF, F3K, RC-HDH, RC-E7, F3A, F3L)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40575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2169622"/>
            <a:ext cx="7772400" cy="468837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de-AT" sz="4500" u="sng" dirty="0">
                <a:ea typeface="Calibri" panose="020F0502020204030204" pitchFamily="34" charset="0"/>
                <a:cs typeface="Times New Roman" panose="02020603050405020304" pitchFamily="18" charset="0"/>
              </a:rPr>
              <a:t>Modellflugsport 2022/Landesmeister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F3K &gt;  Harald Helm (ÖAeC/LV OÖ)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F3A &gt; Müller Johann (UMFS Schärding)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RC-SF &gt; Josef Fischer (Union Lohnsburg-Waldzell)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F3L &gt;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Pillinger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Sebastian (SMBC Kirchdorf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Micheldorf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RC-HDH &gt; Bernhard Flixeder (SU Meggenhofen)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RC-E7 &gt; Oberleitner Manfred (SU Meggenhofen)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RC-MS &gt; </a:t>
            </a:r>
            <a:r>
              <a:rPr lang="de-AT" sz="45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Passenbrunner</a:t>
            </a:r>
            <a:r>
              <a:rPr lang="de-AT" sz="4500" dirty="0">
                <a:ea typeface="Calibri" panose="020F0502020204030204" pitchFamily="34" charset="0"/>
                <a:cs typeface="Times New Roman" panose="02020603050405020304" pitchFamily="18" charset="0"/>
              </a:rPr>
              <a:t> Ernst (MFC Weichstetten)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7487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438103"/>
            <a:ext cx="7772400" cy="5320144"/>
          </a:xfrm>
        </p:spPr>
        <p:txBody>
          <a:bodyPr>
            <a:normAutofit/>
          </a:bodyPr>
          <a:lstStyle/>
          <a:p>
            <a:pPr algn="l"/>
            <a:endParaRPr lang="de-AT" sz="32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3200" u="sng" dirty="0">
                <a:ea typeface="Calibri" panose="020F0502020204030204" pitchFamily="34" charset="0"/>
                <a:cs typeface="Times New Roman" panose="02020603050405020304" pitchFamily="18" charset="0"/>
              </a:rPr>
              <a:t>Leistungsprüfungen 2022:</a:t>
            </a:r>
            <a:endParaRPr lang="de-AT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800" dirty="0">
                <a:ea typeface="Calibri" panose="020F0502020204030204" pitchFamily="34" charset="0"/>
                <a:cs typeface="Times New Roman" panose="02020603050405020304" pitchFamily="18" charset="0"/>
              </a:rPr>
              <a:t>A,B und C-Prüfungen: 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DE" sz="1800" u="sng" dirty="0"/>
          </a:p>
          <a:p>
            <a:pPr algn="l"/>
            <a:r>
              <a:rPr lang="de-DE" sz="1800" u="sng" dirty="0"/>
              <a:t>Silber-C Anträge: </a:t>
            </a:r>
            <a:r>
              <a:rPr lang="de-DE" sz="1800" dirty="0"/>
              <a:t>Sebastian Pfeiffer (Weichstetten), Martin Heuschneider, Johann </a:t>
            </a:r>
            <a:r>
              <a:rPr lang="de-DE" sz="1800" dirty="0" err="1"/>
              <a:t>Engertsberger</a:t>
            </a:r>
            <a:r>
              <a:rPr lang="de-DE" sz="1800" dirty="0"/>
              <a:t>, Christoph Oberndorfer (UMFS Schärding)</a:t>
            </a:r>
            <a:endParaRPr lang="en-US" sz="1800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371988"/>
            <a:ext cx="1475740" cy="821690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08478"/>
              </p:ext>
            </p:extLst>
          </p:nvPr>
        </p:nvGraphicFramePr>
        <p:xfrm>
          <a:off x="685800" y="3102415"/>
          <a:ext cx="7886698" cy="2667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37">
                  <a:extLst>
                    <a:ext uri="{9D8B030D-6E8A-4147-A177-3AD203B41FA5}">
                      <a16:colId xmlns:a16="http://schemas.microsoft.com/office/drawing/2014/main" val="966922164"/>
                    </a:ext>
                  </a:extLst>
                </a:gridCol>
                <a:gridCol w="2208875">
                  <a:extLst>
                    <a:ext uri="{9D8B030D-6E8A-4147-A177-3AD203B41FA5}">
                      <a16:colId xmlns:a16="http://schemas.microsoft.com/office/drawing/2014/main" val="182017322"/>
                    </a:ext>
                  </a:extLst>
                </a:gridCol>
                <a:gridCol w="314270">
                  <a:extLst>
                    <a:ext uri="{9D8B030D-6E8A-4147-A177-3AD203B41FA5}">
                      <a16:colId xmlns:a16="http://schemas.microsoft.com/office/drawing/2014/main" val="287937421"/>
                    </a:ext>
                  </a:extLst>
                </a:gridCol>
                <a:gridCol w="634528">
                  <a:extLst>
                    <a:ext uri="{9D8B030D-6E8A-4147-A177-3AD203B41FA5}">
                      <a16:colId xmlns:a16="http://schemas.microsoft.com/office/drawing/2014/main" val="3468473406"/>
                    </a:ext>
                  </a:extLst>
                </a:gridCol>
                <a:gridCol w="314270">
                  <a:extLst>
                    <a:ext uri="{9D8B030D-6E8A-4147-A177-3AD203B41FA5}">
                      <a16:colId xmlns:a16="http://schemas.microsoft.com/office/drawing/2014/main" val="2378811435"/>
                    </a:ext>
                  </a:extLst>
                </a:gridCol>
                <a:gridCol w="673438">
                  <a:extLst>
                    <a:ext uri="{9D8B030D-6E8A-4147-A177-3AD203B41FA5}">
                      <a16:colId xmlns:a16="http://schemas.microsoft.com/office/drawing/2014/main" val="1974040171"/>
                    </a:ext>
                  </a:extLst>
                </a:gridCol>
                <a:gridCol w="314270">
                  <a:extLst>
                    <a:ext uri="{9D8B030D-6E8A-4147-A177-3AD203B41FA5}">
                      <a16:colId xmlns:a16="http://schemas.microsoft.com/office/drawing/2014/main" val="121262987"/>
                    </a:ext>
                  </a:extLst>
                </a:gridCol>
                <a:gridCol w="694388">
                  <a:extLst>
                    <a:ext uri="{9D8B030D-6E8A-4147-A177-3AD203B41FA5}">
                      <a16:colId xmlns:a16="http://schemas.microsoft.com/office/drawing/2014/main" val="2577422977"/>
                    </a:ext>
                  </a:extLst>
                </a:gridCol>
                <a:gridCol w="706361">
                  <a:extLst>
                    <a:ext uri="{9D8B030D-6E8A-4147-A177-3AD203B41FA5}">
                      <a16:colId xmlns:a16="http://schemas.microsoft.com/office/drawing/2014/main" val="2254169777"/>
                    </a:ext>
                  </a:extLst>
                </a:gridCol>
                <a:gridCol w="1783861">
                  <a:extLst>
                    <a:ext uri="{9D8B030D-6E8A-4147-A177-3AD203B41FA5}">
                      <a16:colId xmlns:a16="http://schemas.microsoft.com/office/drawing/2014/main" val="89935931"/>
                    </a:ext>
                  </a:extLst>
                </a:gridCol>
              </a:tblGrid>
              <a:tr h="30564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Aufstellung der Leistungsprüfungen im Jahr 2022 für das Bundesland Oberösterreich</a:t>
                      </a:r>
                      <a:endParaRPr lang="de-DE" sz="13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3455050084"/>
                  </a:ext>
                </a:extLst>
              </a:tr>
              <a:tr h="210352"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2392214470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Verein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€ 4,00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€ 8,00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€ 11,00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Summe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3379074861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UMFS Schärding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€ 4,00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€ 8,00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€ 11,00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23,00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2716564713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MFU Lohnsburg Waldzell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€ 12,00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€ 0,00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€ 0,00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72,00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4146752018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MFC Schörfling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€ 16,00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€ 32,00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€ 0,00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48,00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3979535229"/>
                  </a:ext>
                </a:extLst>
              </a:tr>
              <a:tr h="370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MFS Union Neukirchen/Enknach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€ 4,00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€ 8,00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€ 11,00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23,00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a-DK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3130187570"/>
                  </a:ext>
                </a:extLst>
              </a:tr>
              <a:tr h="263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9" marR="8989" marT="8989" marB="0" anchor="ctr"/>
                </a:tc>
                <a:extLst>
                  <a:ext uri="{0D108BD9-81ED-4DB2-BD59-A6C34878D82A}">
                    <a16:rowId xmlns:a16="http://schemas.microsoft.com/office/drawing/2014/main" val="131888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2169622"/>
            <a:ext cx="7772400" cy="31754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300" u="sng" dirty="0">
                <a:ea typeface="Calibri" panose="020F0502020204030204" pitchFamily="34" charset="0"/>
                <a:cs typeface="Times New Roman" panose="02020603050405020304" pitchFamily="18" charset="0"/>
              </a:rPr>
              <a:t>Förderungen 2022</a:t>
            </a:r>
            <a:r>
              <a:rPr lang="de-AT" sz="123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de-A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12800" u="sng" dirty="0"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Zusammenstellung 2022</a:t>
            </a:r>
            <a:endParaRPr lang="de-AT" sz="128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12400" u="sng" dirty="0">
                <a:ea typeface="Calibri" panose="020F0502020204030204" pitchFamily="34" charset="0"/>
                <a:cs typeface="Times New Roman" panose="02020603050405020304" pitchFamily="18" charset="0"/>
              </a:rPr>
              <a:t>Artikel 16 Bewilligungen für Vereine:</a:t>
            </a:r>
          </a:p>
          <a:p>
            <a:pPr algn="l"/>
            <a:endParaRPr lang="de-AT" sz="124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12400" u="sng" dirty="0"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Übersicht:</a:t>
            </a:r>
            <a:endParaRPr lang="de-AT" sz="124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9104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6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687484"/>
            <a:ext cx="7772400" cy="517051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de-AT" sz="3600" u="sng" dirty="0">
                <a:ea typeface="Calibri" panose="020F0502020204030204" pitchFamily="34" charset="0"/>
                <a:cs typeface="Times New Roman" panose="02020603050405020304" pitchFamily="18" charset="0"/>
              </a:rPr>
              <a:t>Änderungen im Luftfahrtrecht:</a:t>
            </a:r>
            <a:endParaRPr lang="de-AT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3100" dirty="0">
                <a:ea typeface="Calibri" panose="020F0502020204030204" pitchFamily="34" charset="0"/>
                <a:cs typeface="Times New Roman" panose="02020603050405020304" pitchFamily="18" charset="0"/>
              </a:rPr>
              <a:t>Novellierung der LVR mit 12.08.2022</a:t>
            </a:r>
          </a:p>
          <a:p>
            <a:pPr algn="l"/>
            <a:endParaRPr lang="de-A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Reduzierung der Flughöhe auf 120m AGL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Betrieb in Sicherheitszonen rund um Flughäfen nur mit Zustimmung der Behörde zulässig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Im 2,5 km Umkreis um Flugplätze ist bei Betrieb desselben Modellflug nur mit Zustimmung der Behörde möglich!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Modellflugbetrieb in Kontrollzonen nur mit Artikel 16 Bescheid </a:t>
            </a:r>
            <a:r>
              <a:rPr lang="de-AT" sz="3800" u="sng" dirty="0"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Ausweisung als geografische Zone möglich. Bestandsschutz bis 31.12.2022!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Kompetenznachweis auf Modellflugplätzen bis 31.12.2022 nicht erforderlich, außer im Bescheid verlangt!</a:t>
            </a:r>
          </a:p>
          <a:p>
            <a:pPr algn="l"/>
            <a:endParaRPr lang="de-A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9104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687484"/>
            <a:ext cx="7772400" cy="51705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AT" sz="3600" u="sng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Elektronisches Flugbuch:</a:t>
            </a:r>
            <a:endParaRPr lang="de-AT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18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AT" u="sng" dirty="0">
                <a:ea typeface="Calibri" panose="020F0502020204030204" pitchFamily="34" charset="0"/>
                <a:cs typeface="Times New Roman" panose="02020603050405020304" pitchFamily="18" charset="0"/>
              </a:rPr>
              <a:t>Vereinsflugbuch (Flugaufzeichnungen)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AT" u="sng" dirty="0">
                <a:ea typeface="Calibri" panose="020F0502020204030204" pitchFamily="34" charset="0"/>
                <a:cs typeface="Times New Roman" panose="02020603050405020304" pitchFamily="18" charset="0"/>
              </a:rPr>
              <a:t>Flugplätze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AT" u="sng" dirty="0">
                <a:ea typeface="Calibri" panose="020F0502020204030204" pitchFamily="34" charset="0"/>
                <a:cs typeface="Times New Roman" panose="02020603050405020304" pitchFamily="18" charset="0"/>
              </a:rPr>
              <a:t>Vereinsverwaltung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Mitgliederverwaltung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Vereinsunterlagen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Inventarverwaltung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Betriebsdokumentation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AT" u="sng" dirty="0">
                <a:ea typeface="Calibri" panose="020F0502020204030204" pitchFamily="34" charset="0"/>
                <a:cs typeface="Times New Roman" panose="02020603050405020304" pitchFamily="18" charset="0"/>
              </a:rPr>
              <a:t>Meine persönlichen Daten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sz="2100" dirty="0">
                <a:ea typeface="Calibri" panose="020F0502020204030204" pitchFamily="34" charset="0"/>
                <a:cs typeface="Times New Roman" panose="02020603050405020304" pitchFamily="18" charset="0"/>
              </a:rPr>
              <a:t>Dokumente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sz="2100" dirty="0">
                <a:ea typeface="Calibri" panose="020F0502020204030204" pitchFamily="34" charset="0"/>
                <a:cs typeface="Times New Roman" panose="02020603050405020304" pitchFamily="18" charset="0"/>
              </a:rPr>
              <a:t>Modelle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sz="2100" dirty="0">
                <a:ea typeface="Calibri" panose="020F0502020204030204" pitchFamily="34" charset="0"/>
                <a:cs typeface="Times New Roman" panose="02020603050405020304" pitchFamily="18" charset="0"/>
              </a:rPr>
              <a:t>Checklisten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sz="2100" dirty="0">
                <a:ea typeface="Calibri" panose="020F0502020204030204" pitchFamily="34" charset="0"/>
                <a:cs typeface="Times New Roman" panose="02020603050405020304" pitchFamily="18" charset="0"/>
              </a:rPr>
              <a:t>Betriebszeiten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de-AT" sz="2100" dirty="0">
                <a:ea typeface="Calibri" panose="020F0502020204030204" pitchFamily="34" charset="0"/>
                <a:cs typeface="Times New Roman" panose="02020603050405020304" pitchFamily="18" charset="0"/>
              </a:rPr>
              <a:t>Akkuverwaltung</a:t>
            </a:r>
          </a:p>
          <a:p>
            <a:pPr algn="l"/>
            <a:endParaRPr lang="de-A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9104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687484"/>
            <a:ext cx="7772400" cy="51705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AT" sz="3200" u="sng" dirty="0">
                <a:ea typeface="Calibri" panose="020F0502020204030204" pitchFamily="34" charset="0"/>
                <a:cs typeface="Times New Roman" panose="02020603050405020304" pitchFamily="18" charset="0"/>
              </a:rPr>
              <a:t>Sitzung der Fachgruppe Sport am 28.10.2022: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100" u="sng" dirty="0">
                <a:ea typeface="Calibri" panose="020F0502020204030204" pitchFamily="34" charset="0"/>
                <a:cs typeface="Times New Roman" panose="02020603050405020304" pitchFamily="18" charset="0"/>
              </a:rPr>
              <a:t>Vergabe der STM und ÖM 2023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sz="2100" dirty="0">
                <a:cs typeface="Times New Roman" panose="02020603050405020304" pitchFamily="18" charset="0"/>
              </a:rPr>
              <a:t>ÖM RC-E7 am 22.+23.04. in Meggenhofen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sz="2100" dirty="0">
                <a:cs typeface="Times New Roman" panose="02020603050405020304" pitchFamily="18" charset="0"/>
              </a:rPr>
              <a:t>STM F5B und F5F am 08.+09.07. in Meggenhofen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sz="2100" dirty="0">
                <a:cs typeface="Times New Roman" panose="02020603050405020304" pitchFamily="18" charset="0"/>
              </a:rPr>
              <a:t>STM F3L am 16.09. in Micheldorf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100" u="sng" dirty="0">
                <a:cs typeface="Times New Roman" panose="02020603050405020304" pitchFamily="18" charset="0"/>
              </a:rPr>
              <a:t>Nationalmannschaften: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F3K: Harald Helm/Klaus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Schlömmer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/Bernhard Flixeder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F1A: Helmut Fuss/Markus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Höpfler</a:t>
            </a:r>
            <a:endParaRPr lang="de-A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F3B: Bernhard Flixeder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F2D: Rudolf Königshofer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RC-E-Res wird eine internationale Klasse &gt; F5L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MSO Änderungen (RC-SF/ RC-MS)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Anforderungen an die Jury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9104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687484"/>
            <a:ext cx="7772400" cy="5170516"/>
          </a:xfrm>
        </p:spPr>
        <p:txBody>
          <a:bodyPr>
            <a:normAutofit/>
          </a:bodyPr>
          <a:lstStyle/>
          <a:p>
            <a:pPr algn="l"/>
            <a:r>
              <a:rPr lang="de-AT" sz="3200" u="sng" dirty="0">
                <a:ea typeface="Calibri" panose="020F0502020204030204" pitchFamily="34" charset="0"/>
                <a:cs typeface="Times New Roman" panose="02020603050405020304" pitchFamily="18" charset="0"/>
              </a:rPr>
              <a:t>Leitungssitzung der BS am 29.10.2022: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100" u="sng" dirty="0">
                <a:ea typeface="Calibri" panose="020F0502020204030204" pitchFamily="34" charset="0"/>
                <a:cs typeface="Times New Roman" panose="02020603050405020304" pitchFamily="18" charset="0"/>
              </a:rPr>
              <a:t>Anträge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de-AT" sz="2100" dirty="0">
                <a:cs typeface="Times New Roman" panose="02020603050405020304" pitchFamily="18" charset="0"/>
              </a:rPr>
              <a:t>Erhöhung des Bundesbudgets für Jugendarbeit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de-AT" sz="2100" dirty="0">
                <a:cs typeface="Times New Roman" panose="02020603050405020304" pitchFamily="18" charset="0"/>
              </a:rPr>
              <a:t>Erhöhung der NW- und NWI-Förderung auf € 250.-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de-AT" sz="2100" dirty="0">
                <a:cs typeface="Times New Roman" panose="02020603050405020304" pitchFamily="18" charset="0"/>
              </a:rPr>
              <a:t>Erstattung der Punkterichterkosten aus dem Sportbudget bei NW- und NWI-Bewerben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100" u="sng" dirty="0">
                <a:cs typeface="Times New Roman" panose="02020603050405020304" pitchFamily="18" charset="0"/>
              </a:rPr>
              <a:t>Budget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sz="2100" u="sng" dirty="0">
                <a:cs typeface="Times New Roman" panose="02020603050405020304" pitchFamily="18" charset="0"/>
              </a:rPr>
              <a:t>Technik und Recht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9104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517793"/>
            <a:ext cx="7772400" cy="5340207"/>
          </a:xfrm>
        </p:spPr>
        <p:txBody>
          <a:bodyPr>
            <a:normAutofit/>
          </a:bodyPr>
          <a:lstStyle/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der Landesfachreferenten</a:t>
            </a:r>
            <a:endParaRPr lang="en-US" sz="32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43130"/>
              </p:ext>
            </p:extLst>
          </p:nvPr>
        </p:nvGraphicFramePr>
        <p:xfrm>
          <a:off x="685800" y="1900168"/>
          <a:ext cx="7751617" cy="457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945">
                  <a:extLst>
                    <a:ext uri="{9D8B030D-6E8A-4147-A177-3AD203B41FA5}">
                      <a16:colId xmlns:a16="http://schemas.microsoft.com/office/drawing/2014/main" val="903784371"/>
                    </a:ext>
                  </a:extLst>
                </a:gridCol>
                <a:gridCol w="1980169">
                  <a:extLst>
                    <a:ext uri="{9D8B030D-6E8A-4147-A177-3AD203B41FA5}">
                      <a16:colId xmlns:a16="http://schemas.microsoft.com/office/drawing/2014/main" val="2794194366"/>
                    </a:ext>
                  </a:extLst>
                </a:gridCol>
                <a:gridCol w="2788503">
                  <a:extLst>
                    <a:ext uri="{9D8B030D-6E8A-4147-A177-3AD203B41FA5}">
                      <a16:colId xmlns:a16="http://schemas.microsoft.com/office/drawing/2014/main" val="2888743514"/>
                    </a:ext>
                  </a:extLst>
                </a:gridCol>
              </a:tblGrid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Kategorie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Bezeichnung lt. MSO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66317"/>
                  </a:ext>
                </a:extLst>
              </a:tr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Freiflug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F1A, F1B, F1C, F1E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Gerhard Aringer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969666"/>
                  </a:ext>
                </a:extLst>
              </a:tr>
              <a:tr h="39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Fesselflug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F2A, F2B, F2C, F2D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Rudolf Königshofer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03182"/>
                  </a:ext>
                </a:extLst>
              </a:tr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Fernlenk-Motorkunstflug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F3A, RC-III, F3P,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Alfred Paul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201483"/>
                  </a:ext>
                </a:extLst>
              </a:tr>
              <a:tr h="39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Fernlenk-Segelflug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F3B, F3J,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Gerhard Flixeder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745231"/>
                  </a:ext>
                </a:extLst>
              </a:tr>
              <a:tr h="39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Segelflug Schleudersegler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F3-K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Klaus Schlömmer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443817"/>
                  </a:ext>
                </a:extLst>
              </a:tr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Thermik Segelflug RES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F3L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Bernhard Hofmann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407524"/>
                  </a:ext>
                </a:extLst>
              </a:tr>
              <a:tr h="39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Hubschrauber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F3C, F3N, F3C-Sport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Stefan Burndorfer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287761"/>
                  </a:ext>
                </a:extLst>
              </a:tr>
              <a:tr h="39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Hangsegelflug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F3F, RC-HDH, RC-H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Stefan Fraundorfer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990114"/>
                  </a:ext>
                </a:extLst>
              </a:tr>
              <a:tr h="405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Fernlenk-Scale Modelle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F4C, RC-SC, RC-Scale, Antik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Franz Stinglmaier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33117"/>
                  </a:ext>
                </a:extLst>
              </a:tr>
              <a:tr h="379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Fernlenk-Elektroflug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F5B, F5D, F5F, F5J, RC-E7, RC-E/P450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Manfred Oberleitner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740401"/>
                  </a:ext>
                </a:extLst>
              </a:tr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Segelflugmodelle mit E-Antrieb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F5L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Helmut Stadler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243996"/>
                  </a:ext>
                </a:extLst>
              </a:tr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Seglerschlepp und Segelflug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RC-SL, RC-SF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Josef Fischer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169595"/>
                  </a:ext>
                </a:extLst>
              </a:tr>
              <a:tr h="39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Segelkunstflug und Combat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RC-SK und RC-Combat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derzeit nicht besetzt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485853"/>
                  </a:ext>
                </a:extLst>
              </a:tr>
              <a:tr h="202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Fernlenk Motorsegelflug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RC-MS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Bernhard Infanger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795970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03857" y="417487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454728"/>
            <a:ext cx="7772400" cy="5020888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>
              <a:spcAft>
                <a:spcPts val="0"/>
              </a:spcAft>
              <a:buFont typeface="+mj-lt"/>
              <a:buAutoNum type="arabicPeriod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Begrüßung und Genehmigung der Tagesordnung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eriod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Grußworte des Landesverbandspräsidenten Peter Panholzer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de-DE" sz="3800" dirty="0">
                <a:ea typeface="Calibri" panose="020F0502020204030204" pitchFamily="34" charset="0"/>
                <a:cs typeface="Times New Roman" panose="02020603050405020304" pitchFamily="18" charset="0"/>
              </a:rPr>
              <a:t>Ehrungen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z="3800" dirty="0">
                <a:ea typeface="Calibri" panose="020F0502020204030204" pitchFamily="34" charset="0"/>
                <a:cs typeface="Times New Roman" panose="02020603050405020304" pitchFamily="18" charset="0"/>
              </a:rPr>
              <a:t>Vortrag Peter Panholzer (Präsident LV OÖ)</a:t>
            </a:r>
          </a:p>
          <a:p>
            <a:pPr algn="l"/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5.    Bericht des Landessektionsleiters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e-DE" sz="2900" dirty="0">
                <a:ea typeface="Calibri" panose="020F0502020204030204" pitchFamily="34" charset="0"/>
                <a:cs typeface="Times New Roman" panose="02020603050405020304" pitchFamily="18" charset="0"/>
              </a:rPr>
              <a:t>Landesverband OÖ/Mitgliederstatistik 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e-DE" sz="2900" dirty="0">
                <a:ea typeface="Calibri" panose="020F0502020204030204" pitchFamily="34" charset="0"/>
                <a:cs typeface="Times New Roman" panose="02020603050405020304" pitchFamily="18" charset="0"/>
              </a:rPr>
              <a:t>Modellflugsport 2022 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e-DE" sz="2900" dirty="0">
                <a:ea typeface="Calibri" panose="020F0502020204030204" pitchFamily="34" charset="0"/>
                <a:cs typeface="Times New Roman" panose="02020603050405020304" pitchFamily="18" charset="0"/>
              </a:rPr>
              <a:t>Förderungen 2022 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e-DE" sz="2900" dirty="0">
                <a:ea typeface="Calibri" panose="020F0502020204030204" pitchFamily="34" charset="0"/>
                <a:cs typeface="Times New Roman" panose="02020603050405020304" pitchFamily="18" charset="0"/>
              </a:rPr>
              <a:t>Luftfahrtrecht und Artikel 16 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e-DE" sz="2900" dirty="0">
                <a:ea typeface="Calibri" panose="020F0502020204030204" pitchFamily="34" charset="0"/>
                <a:cs typeface="Times New Roman" panose="02020603050405020304" pitchFamily="18" charset="0"/>
              </a:rPr>
              <a:t>Elektronisches Flugbuch </a:t>
            </a:r>
          </a:p>
          <a:p>
            <a:pPr marL="800100" lvl="1" indent="-342900" algn="l">
              <a:buFont typeface="Symbol" panose="05050102010706020507" pitchFamily="18" charset="2"/>
              <a:buChar char=""/>
            </a:pPr>
            <a:r>
              <a:rPr lang="de-DE" sz="2900" dirty="0">
                <a:ea typeface="Calibri" panose="020F0502020204030204" pitchFamily="34" charset="0"/>
                <a:cs typeface="Times New Roman" panose="02020603050405020304" pitchFamily="18" charset="0"/>
              </a:rPr>
              <a:t>News von der Sitzung der FG Sport und der Bundessektionsleitung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5.   Berichte der Landesfachreferenten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6.   Allfälliges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Tagesordnung</a:t>
            </a:r>
            <a:endParaRPr lang="en-US" sz="4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7487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4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454728"/>
            <a:ext cx="7772400" cy="5020888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</a:pPr>
            <a:endParaRPr lang="de-AT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3800" dirty="0">
                <a:ea typeface="Calibri" panose="020F0502020204030204" pitchFamily="34" charset="0"/>
                <a:cs typeface="Times New Roman" panose="02020603050405020304" pitchFamily="18" charset="0"/>
              </a:rPr>
              <a:t>Grußworte des Landesverbandspräsidenten Peter Panholzer</a:t>
            </a:r>
          </a:p>
          <a:p>
            <a:pPr lvl="0" algn="l">
              <a:spcAft>
                <a:spcPts val="0"/>
              </a:spcAft>
            </a:pP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3800" dirty="0">
                <a:ea typeface="Calibri" panose="020F0502020204030204" pitchFamily="34" charset="0"/>
                <a:cs typeface="Times New Roman" panose="02020603050405020304" pitchFamily="18" charset="0"/>
              </a:rPr>
              <a:t>Ehrungen</a:t>
            </a: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7487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687256"/>
            <a:ext cx="7772400" cy="5020888"/>
          </a:xfrm>
        </p:spPr>
        <p:txBody>
          <a:bodyPr>
            <a:normAutofit/>
          </a:bodyPr>
          <a:lstStyle/>
          <a:p>
            <a:pPr lvl="0" algn="l">
              <a:spcAft>
                <a:spcPts val="0"/>
              </a:spcAft>
            </a:pPr>
            <a:endParaRPr lang="de-AT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DE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17487"/>
            <a:ext cx="1475740" cy="8216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04CDC7-7FBC-3469-C077-6943A840F39B}"/>
              </a:ext>
            </a:extLst>
          </p:cNvPr>
          <p:cNvSpPr txBox="1"/>
          <p:nvPr/>
        </p:nvSpPr>
        <p:spPr>
          <a:xfrm>
            <a:off x="1853967" y="417487"/>
            <a:ext cx="4949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Vortrag </a:t>
            </a:r>
          </a:p>
          <a:p>
            <a:pPr algn="ctr"/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Peter Panholzer</a:t>
            </a:r>
            <a:endParaRPr lang="en-US" sz="3600" u="sng" dirty="0"/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DF09C5-1E1C-9FC2-AC08-AF891FE0BD45}"/>
              </a:ext>
            </a:extLst>
          </p:cNvPr>
          <p:cNvSpPr txBox="1"/>
          <p:nvPr/>
        </p:nvSpPr>
        <p:spPr>
          <a:xfrm>
            <a:off x="685800" y="1894815"/>
            <a:ext cx="777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Mitgliedschaft beim ÖAeC (Interessensvertretung)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Dachverbände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Sportliche Aktivitäten(als Teilnehmer/Veranstalter)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Sportstätteninvestitionen unter Einbeziehung der Fördermöglichkeiten durch Sportland OÖ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Landessportehrenzeichen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Landesverbandstag 2023 (Sicherheitsinformation durch ÖAMTC)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Sportförderung durch Sport Austria</a:t>
            </a:r>
            <a:endParaRPr lang="de-A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83000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729046"/>
            <a:ext cx="7772400" cy="5128954"/>
          </a:xfrm>
        </p:spPr>
        <p:txBody>
          <a:bodyPr>
            <a:normAutofit/>
          </a:bodyPr>
          <a:lstStyle/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Mitgliederstatistik der Landesverbände:</a:t>
            </a: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40575"/>
            <a:ext cx="1475740" cy="8216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31" y="2443942"/>
            <a:ext cx="7748069" cy="40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729046"/>
            <a:ext cx="7772400" cy="5128954"/>
          </a:xfrm>
        </p:spPr>
        <p:txBody>
          <a:bodyPr>
            <a:normAutofit/>
          </a:bodyPr>
          <a:lstStyle/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Mitgliederstatistik nach Sektionen:</a:t>
            </a: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40575"/>
            <a:ext cx="1475740" cy="8216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323" y="2503372"/>
            <a:ext cx="5677985" cy="40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729046"/>
            <a:ext cx="7772400" cy="5128954"/>
          </a:xfrm>
        </p:spPr>
        <p:txBody>
          <a:bodyPr>
            <a:normAutofit/>
          </a:bodyPr>
          <a:lstStyle/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Mitgliederstatistik der Sektion Modellflugsport:</a:t>
            </a: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endParaRPr lang="de-DE" sz="1800" u="sng" dirty="0"/>
          </a:p>
          <a:p>
            <a:pPr algn="l"/>
            <a:r>
              <a:rPr lang="de-DE" sz="1800" u="sng" dirty="0"/>
              <a:t>Detailauflistung:</a:t>
            </a:r>
            <a:r>
              <a:rPr lang="de-DE" sz="1800" dirty="0"/>
              <a:t> </a:t>
            </a:r>
            <a:r>
              <a:rPr lang="de-DE" sz="1800" dirty="0">
                <a:hlinkClick r:id="rId2"/>
              </a:rPr>
              <a:t>https://aeroclub.at/de/sportverband/downloads</a:t>
            </a:r>
            <a:endParaRPr lang="de-DE" sz="1800" dirty="0"/>
          </a:p>
          <a:p>
            <a:pPr algn="l"/>
            <a:endParaRPr lang="de-DE" sz="1800" dirty="0"/>
          </a:p>
          <a:p>
            <a:pPr algn="l"/>
            <a:endParaRPr lang="en-US" sz="1800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40575"/>
            <a:ext cx="1475740" cy="8216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52748"/>
            <a:ext cx="7772400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2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40575"/>
            <a:ext cx="1475740" cy="821690"/>
          </a:xfrm>
          <a:prstGeom prst="rect">
            <a:avLst/>
          </a:prstGeom>
        </p:spPr>
      </p:pic>
      <p:pic>
        <p:nvPicPr>
          <p:cNvPr id="1026" name="Picture 2" descr="Ist möglicherweise ein Bild von eine oder mehrere Personen, Personen, die stehen und Innenberei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6403"/>
            <a:ext cx="2470717" cy="18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t möglicherweise ein Bild von eine oder mehrere Personen, Personen, die stehen und Innenberei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08" y="1680629"/>
            <a:ext cx="2512781" cy="18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685800" y="5826303"/>
            <a:ext cx="7838901" cy="606830"/>
          </a:xfrm>
        </p:spPr>
        <p:txBody>
          <a:bodyPr/>
          <a:lstStyle/>
          <a:p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Der Oberösterreichische </a:t>
            </a:r>
            <a:r>
              <a:rPr lang="de-AT" dirty="0" err="1">
                <a:ea typeface="Calibri" panose="020F0502020204030204" pitchFamily="34" charset="0"/>
                <a:cs typeface="Times New Roman" panose="02020603050405020304" pitchFamily="18" charset="0"/>
              </a:rPr>
              <a:t>Aeroclub</a:t>
            </a:r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 auf der Sportmesse Ried:</a:t>
            </a:r>
          </a:p>
          <a:p>
            <a:endParaRPr lang="en-US" dirty="0"/>
          </a:p>
        </p:txBody>
      </p:sp>
      <p:pic>
        <p:nvPicPr>
          <p:cNvPr id="1030" name="Picture 6" descr="Ist möglicherweise ein Bild von eine oder mehrere Personen und Personen, die steh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81" y="1668881"/>
            <a:ext cx="2707520" cy="36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t möglicherweise ein Bild von 7 Personen, Personen, die stehen, Innenbereich und Text „BILDUNG NDEM ORM RM ONI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96" y="3743824"/>
            <a:ext cx="2900224" cy="18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2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2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2252747"/>
            <a:ext cx="7772400" cy="392360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AT" sz="3600" u="sng" dirty="0">
                <a:ea typeface="Calibri" panose="020F0502020204030204" pitchFamily="34" charset="0"/>
                <a:cs typeface="Times New Roman" panose="02020603050405020304" pitchFamily="18" charset="0"/>
              </a:rPr>
              <a:t>Modellflugsport 2022/Lehrgänge und Kurse</a:t>
            </a:r>
            <a:r>
              <a:rPr lang="de-AT" sz="3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de-AT" sz="4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Trainings- und Einsteigerlehrgang RC-SF bei der Union </a:t>
            </a:r>
            <a:r>
              <a:rPr lang="de-AT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Lohnsburg</a:t>
            </a: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Lehrgang RC-E7 bei der SU Meggenhofen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Punkterichterlehrgang RC-SC und F4C bei der MFSU </a:t>
            </a:r>
            <a:r>
              <a:rPr lang="de-AT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Treubach</a:t>
            </a: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Punkterichterlehrgang RC-SL und RC-SF bei der Union </a:t>
            </a:r>
            <a:r>
              <a:rPr lang="de-AT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Lohnsburg</a:t>
            </a:r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AT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AT" sz="2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2" algn="l"/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 u="sng" dirty="0"/>
          </a:p>
        </p:txBody>
      </p:sp>
      <p:pic>
        <p:nvPicPr>
          <p:cNvPr id="5" name="Picture 19" descr="Kopfzeile 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87"/>
            <a:ext cx="839523" cy="8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25323" y="440575"/>
            <a:ext cx="529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Bericht des Landessektionsleiters</a:t>
            </a:r>
            <a:endParaRPr lang="en-US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43CBAF-0D5C-4C11-86AB-34B98AF689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24230"/>
          <a:stretch/>
        </p:blipFill>
        <p:spPr>
          <a:xfrm>
            <a:off x="6982460" y="449020"/>
            <a:ext cx="147574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939</Words>
  <Application>Microsoft Office PowerPoint</Application>
  <PresentationFormat>Bildschirmpräsentation (4:3)</PresentationFormat>
  <Paragraphs>287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Office</vt:lpstr>
      <vt:lpstr>Landessektionsversammlung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Landessektionsversammlung 2021</dc:title>
  <dc:creator>Josef Eferdinger</dc:creator>
  <cp:lastModifiedBy>Josef Eferdinger</cp:lastModifiedBy>
  <cp:revision>59</cp:revision>
  <dcterms:created xsi:type="dcterms:W3CDTF">2021-11-04T09:00:01Z</dcterms:created>
  <dcterms:modified xsi:type="dcterms:W3CDTF">2022-11-19T07:10:21Z</dcterms:modified>
</cp:coreProperties>
</file>